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3" r:id="rId5"/>
    <p:sldId id="299" r:id="rId6"/>
    <p:sldId id="297" r:id="rId7"/>
    <p:sldId id="290" r:id="rId8"/>
    <p:sldId id="294" r:id="rId9"/>
    <p:sldId id="285" r:id="rId10"/>
    <p:sldId id="300" r:id="rId1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879" autoAdjust="0"/>
  </p:normalViewPr>
  <p:slideViewPr>
    <p:cSldViewPr snapToGrid="0" showGuides="1">
      <p:cViewPr varScale="1">
        <p:scale>
          <a:sx n="108" d="100"/>
          <a:sy n="108" d="100"/>
        </p:scale>
        <p:origin x="212" y="8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B8E2A9-10C0-8E6A-BD52-C5CF6CA719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7A5359-3378-8AAE-BB00-0DEEC259B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B49D3ADC-4524-4246-8029-6982EB41567D}" type="datetime1">
              <a:rPr lang="ru-RU" smtClean="0"/>
              <a:t>28.02.2024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F82904-B6A1-EE7E-3DCB-572C72AF3C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C15A1-6F11-F421-EFF0-03FFDC218C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D9981982-F750-4F8E-8605-47D27403B5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808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fld id="{226D5B66-7810-4617-B72A-D4E690172E6C}" type="datetime1">
              <a:rPr lang="ru-RU" smtClean="0"/>
              <a:pPr/>
              <a:t>28.02.2024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E22815FE-BC4D-474E-9AA3-6983BC3D877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07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20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52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66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en-US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Рисунок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6273800" y="522548"/>
            <a:ext cx="59182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en-US" sz="400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2" name="Рисунок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U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U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U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U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U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U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6" name="Нижний колонтитул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5" name="Дата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en-U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U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!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en-US" sz="72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/>
            </a:lvl1pPr>
          </a:lstStyle>
          <a:p>
            <a:pPr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en-US" sz="72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en-US"/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en-U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>
                <a:solidFill>
                  <a:schemeClr val="accent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en-US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U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4" name="Рисунок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5404104" y="929468"/>
            <a:ext cx="67878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Рисунок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8" name="Рисунок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0" name="Рисунок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en-US" sz="54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en-US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800"/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есколько объекто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800"/>
            </a:lvl1pPr>
          </a:lstStyle>
          <a:p>
            <a:pPr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2" name="Текст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5" name="Текст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6" name="Текст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7" name="Текст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8" name="Текст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Felix Titling" panose="04060505060202020A04" pitchFamily="82" charset="0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en-US"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8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2pPr>
      <a:lvl3pPr marL="8496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3pPr>
      <a:lvl4pPr marL="11340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4pPr>
      <a:lvl5pPr marL="14184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5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143" y="4090698"/>
            <a:ext cx="6867144" cy="1122351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Тертуллиан 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презентация создана студентом группы </a:t>
            </a:r>
            <a:r>
              <a:rPr lang="en-US" dirty="0"/>
              <a:t>I2302 </a:t>
            </a:r>
            <a:r>
              <a:rPr lang="ru-RU" dirty="0"/>
              <a:t>Чобану Станиславом </a:t>
            </a:r>
          </a:p>
          <a:p>
            <a:pPr rtl="0"/>
            <a:endParaRPr lang="ru-RU" dirty="0"/>
          </a:p>
        </p:txBody>
      </p:sp>
      <p:pic>
        <p:nvPicPr>
          <p:cNvPr id="6" name="Рисунок 5" descr="Статуи вдоль края моста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97D97-4F9C-A142-5B3C-2B914B66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3" y="0"/>
            <a:ext cx="6049493" cy="1728511"/>
          </a:xfrm>
        </p:spPr>
        <p:txBody>
          <a:bodyPr/>
          <a:lstStyle/>
          <a:p>
            <a:pPr algn="ctr"/>
            <a:r>
              <a:rPr lang="ru-RU" dirty="0"/>
              <a:t>Биография</a:t>
            </a:r>
            <a:endParaRPr lang="ru-MD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936D5F-0AAD-E4D7-0BE4-019847E8BB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804" r="7804"/>
          <a:stretch>
            <a:fillRect/>
          </a:stretch>
        </p:blipFill>
        <p:spPr/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C6DFBDAA-F44A-8EEF-C07F-503ADAC1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47" y="1610525"/>
            <a:ext cx="6949440" cy="5123802"/>
          </a:xfrm>
        </p:spPr>
        <p:txBody>
          <a:bodyPr/>
          <a:lstStyle/>
          <a:p>
            <a:r>
              <a:rPr lang="ru-RU" dirty="0"/>
              <a:t>Родился в Карфагене в 160 году</a:t>
            </a:r>
            <a:r>
              <a:rPr lang="en-US" dirty="0"/>
              <a:t>.</a:t>
            </a:r>
          </a:p>
          <a:p>
            <a:r>
              <a:rPr lang="ru-RU" dirty="0"/>
              <a:t>Примерно в течении 195-198 годов принял христианство</a:t>
            </a:r>
            <a:r>
              <a:rPr lang="en-US" dirty="0"/>
              <a:t>.</a:t>
            </a:r>
          </a:p>
          <a:p>
            <a:r>
              <a:rPr lang="ru-RU" dirty="0"/>
              <a:t>Получил отличное для своего времени образование и был юристом</a:t>
            </a:r>
            <a:r>
              <a:rPr lang="en-US" dirty="0"/>
              <a:t>.</a:t>
            </a:r>
          </a:p>
          <a:p>
            <a:r>
              <a:rPr lang="ru-RU" dirty="0"/>
              <a:t>Выработал многие догматы христианства</a:t>
            </a:r>
          </a:p>
          <a:p>
            <a:r>
              <a:rPr lang="ru-RU" dirty="0"/>
              <a:t>Возможно был отлучён от церкви из-за увлечения </a:t>
            </a:r>
            <a:r>
              <a:rPr lang="ru-RU" dirty="0" err="1"/>
              <a:t>монтанизмом</a:t>
            </a:r>
            <a:r>
              <a:rPr lang="en-US" dirty="0"/>
              <a:t>.</a:t>
            </a:r>
          </a:p>
          <a:p>
            <a:r>
              <a:rPr lang="ru-RU" sz="2800" b="0" i="0" dirty="0">
                <a:solidFill>
                  <a:srgbClr val="1F1F1F"/>
                </a:solidFill>
                <a:effectLst/>
                <a:latin typeface="Google Sans"/>
              </a:rPr>
              <a:t>Его стиль письма отличался экспрессивностью, парадоксальностью, использованием риторических приемов.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Ряд столбов из белого мрамора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dirty="0"/>
              <a:t>Основные идеи и достижения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AF711E-23B5-8216-7359-9690CF61D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014452"/>
            <a:ext cx="2889504" cy="45366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Апологетика</a:t>
            </a:r>
            <a:r>
              <a:rPr lang="en-US" dirty="0"/>
              <a:t>,</a:t>
            </a:r>
            <a:r>
              <a:rPr lang="ru-RU" dirty="0"/>
              <a:t> Теология</a:t>
            </a:r>
            <a:r>
              <a:rPr lang="en-US" dirty="0"/>
              <a:t>,</a:t>
            </a:r>
            <a:r>
              <a:rPr lang="ru-RU" dirty="0"/>
              <a:t> Аскетизм 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3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681E4-10A1-80A0-6D65-F7842C6A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Основные идеи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A8A8AB-0624-0198-0EB3-BF1230CBA7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307592"/>
            <a:ext cx="2907792" cy="1197864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sz="2400" dirty="0">
                <a:effectLst/>
                <a:cs typeface="Times New Roman"/>
              </a:rPr>
              <a:t>Апологетика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10A679-B51C-06EA-490E-779EDFB6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marL="0" indent="0"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Тертуллиан активно защищал христианство от нападок язычников. Он подчеркивал высокую нравственность христиан, их веру в единого Бога и воскресение из мертвых.</a:t>
            </a:r>
            <a:endParaRPr lang="ru-MD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D70AA50-991E-F424-7DDE-F5D7D394A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273434"/>
            <a:ext cx="2907792" cy="824004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dirty="0"/>
              <a:t>Теология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A96B038-0065-25FF-D501-4719BAF38BD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marL="0" indent="0" rtl="0"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Тертуллиан развивал идеи о Троице, божественности Христа, искуплении греха. Он также интересовался вопросами эсхатологии и антихриста.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DCA6DD-B2B6-0FD4-3C8B-ADF78FCE5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055935"/>
            <a:ext cx="2907792" cy="931388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dirty="0"/>
              <a:t>Аскетизм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20C9F7D-0331-291A-B35E-9ED1806F752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marL="0" indent="0" rtl="0"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Google Sans"/>
              </a:rPr>
              <a:t>Тертуллиан был сторонником строгого аскетизма. Он призывал христиан к отказу от роскоши, развлечений, второго брака.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1767FB5-192A-E3F6-5996-C7EE38AA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85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5B19C86-33A9-9600-DA3A-926F0E8A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566339"/>
            <a:ext cx="7680960" cy="814496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sz="5400" dirty="0">
                <a:effectLst/>
                <a:cs typeface="Times New Roman"/>
              </a:rPr>
              <a:t>Достижения и влияние</a:t>
            </a:r>
            <a:endParaRPr lang="ru-RU" sz="5400" dirty="0">
              <a:cs typeface="Times New Roman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64C4B61-4FF1-B5E2-765D-7400F5986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>
            <a:defPPr>
              <a:defRPr lang="en-US"/>
            </a:defPPr>
          </a:lstStyle>
          <a:p>
            <a:pPr algn="ctr" rtl="0"/>
            <a:r>
              <a:rPr lang="ru-RU" dirty="0">
                <a:latin typeface="Calibri" panose="020F0502020204030204" pitchFamily="34" charset="0"/>
                <a:cs typeface="Calibri"/>
              </a:rPr>
              <a:t>Наследие Тертуллиана</a:t>
            </a:r>
          </a:p>
        </p:txBody>
      </p:sp>
      <p:pic>
        <p:nvPicPr>
          <p:cNvPr id="7" name="Рисунок 6" descr="Фасад здания с квартирами в городе">
            <a:extLst>
              <a:ext uri="{FF2B5EF4-FFF2-40B4-BE49-F238E27FC236}">
                <a16:creationId xmlns:a16="http://schemas.microsoft.com/office/drawing/2014/main" id="{08CD0943-0707-E64B-AF0B-E420B4D0A1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79"/>
                    </a14:imgEffect>
                    <a14:imgEffect>
                      <a14:saturation sat="91000"/>
                    </a14:imgEffect>
                    <a14:imgEffect>
                      <a14:brightnessContrast bright="1000" contras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7018BA-623E-D51E-BE0E-F23E62CC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99CFD-A771-1D46-38BE-A3B411E1A25A}"/>
              </a:ext>
            </a:extLst>
          </p:cNvPr>
          <p:cNvSpPr txBox="1"/>
          <p:nvPr/>
        </p:nvSpPr>
        <p:spPr>
          <a:xfrm>
            <a:off x="883229" y="1896879"/>
            <a:ext cx="768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effectLst/>
                <a:latin typeface="Google Sans"/>
              </a:rPr>
              <a:t>	</a:t>
            </a:r>
            <a:r>
              <a:rPr lang="ru-RU" sz="2200" b="0" i="0" dirty="0">
                <a:effectLst/>
                <a:latin typeface="Google Sans"/>
              </a:rPr>
              <a:t>Тертуллиан оказал огромное влияние на латинскую христианскую мысль и оставил</a:t>
            </a:r>
            <a:r>
              <a:rPr lang="ru-RU" sz="2200" b="0" i="0" dirty="0">
                <a:effectLst/>
                <a:latin typeface="Söhne"/>
              </a:rPr>
              <a:t> неизгладимый след в христианской литературе. Его произведения, такие как "Апология" и "Против </a:t>
            </a:r>
            <a:r>
              <a:rPr lang="ru-RU" sz="2200" b="0" i="0" dirty="0" err="1">
                <a:effectLst/>
                <a:latin typeface="Söhne"/>
              </a:rPr>
              <a:t>Маркиона</a:t>
            </a:r>
            <a:r>
              <a:rPr lang="ru-RU" sz="2200" b="0" i="0" dirty="0">
                <a:effectLst/>
                <a:latin typeface="Söhne"/>
              </a:rPr>
              <a:t>", считаются классикой христианской литературы и остаются объектом изучения и вдохновения для многих поколений.</a:t>
            </a:r>
            <a:endParaRPr lang="ru-RU" sz="2200" b="0" i="0" dirty="0">
              <a:effectLst/>
              <a:latin typeface="Google Sans"/>
            </a:endParaRPr>
          </a:p>
          <a:p>
            <a:pPr algn="l"/>
            <a:r>
              <a:rPr lang="ru-RU" sz="2200" b="0" i="0" dirty="0">
                <a:solidFill>
                  <a:srgbClr val="1F1F1F"/>
                </a:solidFill>
                <a:effectLst/>
                <a:latin typeface="Google Sans"/>
              </a:rPr>
              <a:t>	Его идеи легли в основу многих богословских догматов.</a:t>
            </a:r>
          </a:p>
        </p:txBody>
      </p:sp>
    </p:spTree>
    <p:extLst>
      <p:ext uri="{BB962C8B-B14F-4D97-AF65-F5344CB8AC3E}">
        <p14:creationId xmlns:p14="http://schemas.microsoft.com/office/powerpoint/2010/main" val="214692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585806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ru-RU" dirty="0"/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53265"/>
            <a:ext cx="4370832" cy="334045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2400" b="0" i="0" dirty="0">
                <a:solidFill>
                  <a:schemeClr val="bg1"/>
                </a:solidFill>
                <a:effectLst/>
                <a:latin typeface="Google Sans"/>
              </a:rPr>
              <a:t>Тертуллиан – фигура монументальная. Его пылкий ум и острый язык оставили глубокий след в истории христианства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oogle Sans"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Его уникальный взгляд на теологию и страстная защита христианства делают его ключевой фигурой в истории раннего </a:t>
            </a:r>
            <a:r>
              <a:rPr lang="ru-RU" sz="2400" b="0" i="0" dirty="0">
                <a:solidFill>
                  <a:srgbClr val="ECECEC"/>
                </a:solidFill>
                <a:effectLst/>
                <a:latin typeface="Söhne"/>
              </a:rPr>
              <a:t>христианства и философии</a:t>
            </a: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ru-RU" sz="2400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20ГГ</a:t>
            </a:r>
          </a:p>
        </p:txBody>
      </p:sp>
      <p:pic>
        <p:nvPicPr>
          <p:cNvPr id="7" name="Рисунок 6" descr="Крыши Лиссабона">
            <a:extLst>
              <a:ext uri="{FF2B5EF4-FFF2-40B4-BE49-F238E27FC236}">
                <a16:creationId xmlns:a16="http://schemas.microsoft.com/office/drawing/2014/main" id="{D324C24A-AC10-15C1-9A01-4091AAA22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62"/>
                    </a14:imgEffect>
                    <a14:imgEffect>
                      <a14:saturation sat="135000"/>
                    </a14:imgEffect>
                    <a14:imgEffect>
                      <a14:brightnessContrast bright="-14000" contrast="-38000"/>
                    </a14:imgEffect>
                  </a14:imgLayer>
                </a14:imgProps>
              </a:ext>
            </a:extLst>
          </a:blip>
          <a:srcRect l="35" r="35"/>
          <a:stretch/>
        </p:blipFill>
        <p:spPr>
          <a:xfrm>
            <a:off x="1508269" y="921476"/>
            <a:ext cx="3555131" cy="501504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ED3B2-ED2A-B50F-CCEC-FA07057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1" y="1005840"/>
            <a:ext cx="9069373" cy="734470"/>
          </a:xfrm>
        </p:spPr>
        <p:txBody>
          <a:bodyPr/>
          <a:lstStyle/>
          <a:p>
            <a:pPr algn="ctr"/>
            <a:r>
              <a:rPr lang="ru-RU" dirty="0"/>
              <a:t>Дополнительные факты</a:t>
            </a:r>
            <a:endParaRPr lang="ru-MD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B3289B-865A-C8FA-313E-43DA0AA85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ru-RU" dirty="0"/>
              <a:t>Верую ибо абсурдно</a:t>
            </a:r>
            <a:endParaRPr lang="ru-MD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0FB590-F5A4-5043-BDBF-2C00E508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3AF95A-E1C3-0308-CC0D-AC307B3A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4550919-B4F2-4376-1BC0-37A90814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1EADC-6880-6061-377B-3BAEF68660E4}"/>
              </a:ext>
            </a:extLst>
          </p:cNvPr>
          <p:cNvSpPr txBox="1"/>
          <p:nvPr/>
        </p:nvSpPr>
        <p:spPr>
          <a:xfrm>
            <a:off x="941832" y="2082472"/>
            <a:ext cx="10396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В прошлом Тертуллиану приписывали множество работ, которые, как было установлено, почти наверняка написаны другими. Тем не менее, поскольку их </a:t>
            </a:r>
            <a:r>
              <a:rPr lang="ru-RU" b="0" i="0" dirty="0">
                <a:effectLst/>
                <a:latin typeface="Arial" panose="020B0604020202020204" pitchFamily="34" charset="0"/>
              </a:rPr>
              <a:t>настоящие авторы остаются неизвестными, они продолжают публиковаться в сборниках работ Тертуллиана.</a:t>
            </a:r>
          </a:p>
          <a:p>
            <a:endParaRPr lang="ru-RU" b="0" i="0" dirty="0">
              <a:effectLst/>
              <a:latin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</a:rPr>
              <a:t>	</a:t>
            </a:r>
            <a:r>
              <a:rPr lang="ru-RU" b="0" i="0" dirty="0">
                <a:effectLst/>
                <a:latin typeface="Söhne"/>
              </a:rPr>
              <a:t> Фраза "</a:t>
            </a:r>
            <a:r>
              <a:rPr lang="ru-RU" b="0" i="0" dirty="0" err="1">
                <a:effectLst/>
                <a:latin typeface="Söhne"/>
              </a:rPr>
              <a:t>Credo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quia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absurdum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est</a:t>
            </a:r>
            <a:r>
              <a:rPr lang="ru-RU" b="0" i="0" dirty="0">
                <a:effectLst/>
                <a:latin typeface="Söhne"/>
              </a:rPr>
              <a:t>" (Верую ибо абсурдно) приписывается Тертуллиану и представляет собой его особое отношение к вере и разуму. Эта фраза выражает идею, что вера в христианское учение может казаться нелогичной и абсурдной с точки зрения человеческого разума, но все равно должна приниматься верующим.</a:t>
            </a:r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32829850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Times New Roman"/>
      </a:majorFont>
      <a:minorFont>
        <a:latin typeface="Avenir Next LT Pro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9262BC-C013-4067-8A15-9DCD1281E3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7B04EA5-0343-4579-A177-61682A6D2E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AEB05A-1290-41EF-A3CD-520462C3F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</Words>
  <Application>Microsoft Office PowerPoint</Application>
  <PresentationFormat>Широкоэкранный</PresentationFormat>
  <Paragraphs>42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Calibri</vt:lpstr>
      <vt:lpstr>Felix Titling</vt:lpstr>
      <vt:lpstr>Gill Sans Nova Light</vt:lpstr>
      <vt:lpstr>Google Sans</vt:lpstr>
      <vt:lpstr>Söhne</vt:lpstr>
      <vt:lpstr>Times New Roman</vt:lpstr>
      <vt:lpstr>Wingdings</vt:lpstr>
      <vt:lpstr>Тема Office</vt:lpstr>
      <vt:lpstr>Тертуллиан </vt:lpstr>
      <vt:lpstr>Биография</vt:lpstr>
      <vt:lpstr>Основные идеи и достижения</vt:lpstr>
      <vt:lpstr>Основные идеи</vt:lpstr>
      <vt:lpstr>Достижения и влияние</vt:lpstr>
      <vt:lpstr>Заключение</vt:lpstr>
      <vt:lpstr>Дополнительные факты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2022-09-08T06:38:04Z</dcterms:created>
  <dcterms:modified xsi:type="dcterms:W3CDTF">2024-02-28T17:13:56Z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